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76250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DA1A5-D493-4A91-9D96-51A1EB0E66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loanreview.mit.edu/article/measuring-and-managing-technological-knowledg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719B6-DD07-4B10-96BE-2604CCF96E09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pic>
        <p:nvPicPr>
          <p:cNvPr id="6369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125" y="1517650"/>
            <a:ext cx="8778875" cy="4267200"/>
          </a:xfrm>
          <a:ln cap="flat"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sp>
        <p:nvSpPr>
          <p:cNvPr id="2" name="文字方塊 1"/>
          <p:cNvSpPr txBox="1"/>
          <p:nvPr/>
        </p:nvSpPr>
        <p:spPr>
          <a:xfrm>
            <a:off x="899592" y="5877272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u="sng" dirty="0">
                <a:hlinkClick r:id="rId3"/>
              </a:rPr>
              <a:t>http://sloanreview.mit.edu/article/measuring-and-managing-technological-knowledge/</a:t>
            </a:r>
            <a:endParaRPr lang="zh-TW" altLang="zh-TW" sz="1400" dirty="0"/>
          </a:p>
          <a:p>
            <a:endParaRPr lang="zh-TW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190467" name="內容版面配置區 2"/>
          <p:cNvSpPr>
            <a:spLocks noGrp="1"/>
          </p:cNvSpPr>
          <p:nvPr>
            <p:ph idx="1"/>
          </p:nvPr>
        </p:nvSpPr>
        <p:spPr>
          <a:xfrm>
            <a:off x="476250" y="1268413"/>
            <a:ext cx="8229600" cy="5005387"/>
          </a:xfrm>
        </p:spPr>
        <p:txBody>
          <a:bodyPr/>
          <a:lstStyle/>
          <a:p>
            <a:r>
              <a:rPr lang="zh-TW" altLang="it-IT" sz="2400" smtClean="0"/>
              <a:t>（一）完全忽略（</a:t>
            </a:r>
            <a:r>
              <a:rPr lang="it-IT" altLang="zh-TW" sz="2400" smtClean="0"/>
              <a:t>Complete Ignorance</a:t>
            </a:r>
            <a:r>
              <a:rPr lang="zh-TW" altLang="it-IT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 不知道有現象存在，亦即不知道輸入變數與輸出結果有任何關連性，只能視為隨機變動，無法作任何管理活動。</a:t>
            </a:r>
            <a:r>
              <a:rPr lang="en-US" altLang="zh-TW" sz="2400" smtClean="0"/>
              <a:t>Bohn</a:t>
            </a:r>
            <a:r>
              <a:rPr lang="zh-TW" altLang="en-US" sz="2400" smtClean="0"/>
              <a:t>（</a:t>
            </a:r>
            <a:r>
              <a:rPr lang="en-US" altLang="zh-TW" sz="2400" smtClean="0"/>
              <a:t>1994</a:t>
            </a:r>
            <a:r>
              <a:rPr lang="zh-TW" altLang="en-US" sz="2400" smtClean="0"/>
              <a:t>）以作餅乾為例，在此階段不知道什麼會影響餅乾的性質，只能將最後結果視為隨機產生。</a:t>
            </a:r>
          </a:p>
          <a:p>
            <a:r>
              <a:rPr lang="zh-TW" altLang="en-US" sz="2400" smtClean="0"/>
              <a:t>（二）知曉（</a:t>
            </a:r>
            <a:r>
              <a:rPr lang="en-US" altLang="zh-TW" sz="2400" smtClean="0"/>
              <a:t>Awareness</a:t>
            </a:r>
            <a:r>
              <a:rPr lang="zh-TW" altLang="en-US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知道有現象存在，亦即知道輸入變數與輸出結果之間可能有關連性，但是仍無法控制變數。從階段</a:t>
            </a:r>
            <a:r>
              <a:rPr lang="en-US" altLang="zh-TW" sz="2400" smtClean="0"/>
              <a:t>1 </a:t>
            </a:r>
            <a:r>
              <a:rPr lang="zh-TW" altLang="en-US" sz="2400" smtClean="0"/>
              <a:t>進展到階段</a:t>
            </a:r>
            <a:r>
              <a:rPr lang="en-US" altLang="zh-TW" sz="2400" smtClean="0"/>
              <a:t>2 </a:t>
            </a:r>
            <a:r>
              <a:rPr lang="zh-TW" altLang="en-US" sz="2400" smtClean="0"/>
              <a:t>需經由發掘和類推變數與結果之間的相關性，或是由組織外部獲取相關知識。以作餅乾為例，有些變數會影響餅乾的性質，如原料、烘焙時間等，但還無法控制這些變數。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55FDD-A8BF-482D-9AED-2262294D630A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1914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（三）衡量（</a:t>
            </a:r>
            <a:r>
              <a:rPr lang="en-US" altLang="zh-TW" sz="2400" smtClean="0"/>
              <a:t>Measure</a:t>
            </a:r>
            <a:r>
              <a:rPr lang="zh-TW" altLang="en-US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可以衡量輸入變數的重要程度，但仍無法控制變數。從階段</a:t>
            </a:r>
            <a:r>
              <a:rPr lang="en-US" altLang="zh-TW" sz="2400" smtClean="0"/>
              <a:t>2 </a:t>
            </a:r>
            <a:r>
              <a:rPr lang="zh-TW" altLang="en-US" sz="2400" smtClean="0"/>
              <a:t>進展到階段</a:t>
            </a:r>
            <a:r>
              <a:rPr lang="en-US" altLang="zh-TW" sz="2400" smtClean="0"/>
              <a:t>3 </a:t>
            </a:r>
            <a:r>
              <a:rPr lang="zh-TW" altLang="en-US" sz="2400" smtClean="0"/>
              <a:t>可經由自然經驗瞭解變數與結果之間的關係。以作餅乾為例，開始可以衡量原料多少、烘焙時間長短對產出餅乾的性質之影響是好或不好，但仍無法控制這些變數。</a:t>
            </a:r>
          </a:p>
          <a:p>
            <a:r>
              <a:rPr lang="zh-TW" altLang="en-US" sz="2400" smtClean="0"/>
              <a:t>（四）平均數控制（</a:t>
            </a:r>
            <a:r>
              <a:rPr lang="en-US" altLang="zh-TW" sz="2400" smtClean="0"/>
              <a:t>Control of the Mean</a:t>
            </a:r>
            <a:r>
              <a:rPr lang="zh-TW" altLang="en-US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在一定程度上知道如何控制輸入變數，使輸出結果在平均水準，但仍有一些變異數存在。從階段</a:t>
            </a:r>
            <a:r>
              <a:rPr lang="en-US" altLang="zh-TW" sz="2400" smtClean="0"/>
              <a:t>3 </a:t>
            </a:r>
            <a:r>
              <a:rPr lang="zh-TW" altLang="en-US" sz="2400" smtClean="0"/>
              <a:t>進展到階段</a:t>
            </a:r>
            <a:r>
              <a:rPr lang="en-US" altLang="zh-TW" sz="2400" smtClean="0"/>
              <a:t>4 </a:t>
            </a:r>
            <a:r>
              <a:rPr lang="zh-TW" altLang="en-US" sz="2400" smtClean="0"/>
              <a:t>就是要學習控制。以作餅乾為例，開始控制烘焙時間的長短、知道大概要加多少原料等。</a:t>
            </a:r>
          </a:p>
          <a:p>
            <a:endParaRPr lang="zh-TW" altLang="en-US" sz="24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685B5-965A-4484-B184-74E2F1E5F37A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19251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（五）製程能力（ </a:t>
            </a:r>
            <a:r>
              <a:rPr lang="en-US" altLang="zh-TW" sz="2400" smtClean="0"/>
              <a:t>Process Capability</a:t>
            </a:r>
            <a:r>
              <a:rPr lang="zh-TW" altLang="en-US" sz="2400" smtClean="0"/>
              <a:t>），又稱變異數控制（ </a:t>
            </a:r>
            <a:r>
              <a:rPr lang="en-US" altLang="zh-TW" sz="2400" smtClean="0"/>
              <a:t>Control of the Variance</a:t>
            </a:r>
            <a:r>
              <a:rPr lang="zh-TW" altLang="en-US" sz="2400" smtClean="0"/>
              <a:t>）</a:t>
            </a:r>
            <a:endParaRPr lang="en-US" altLang="zh-TW" sz="2400" smtClean="0"/>
          </a:p>
          <a:p>
            <a:pPr>
              <a:buFontTx/>
              <a:buNone/>
            </a:pPr>
            <a:r>
              <a:rPr lang="zh-TW" altLang="en-US" sz="2400" smtClean="0"/>
              <a:t>    開始可以更精確地控制輸入變數，此時會出現製作方法，但輸出結果仍有可能無法達到高水準。從階段</a:t>
            </a:r>
            <a:r>
              <a:rPr lang="en-US" altLang="zh-TW" sz="2400" smtClean="0"/>
              <a:t>4 </a:t>
            </a:r>
            <a:r>
              <a:rPr lang="zh-TW" altLang="en-US" sz="2400" smtClean="0"/>
              <a:t>進展到階段</a:t>
            </a:r>
            <a:r>
              <a:rPr lang="en-US" altLang="zh-TW" sz="2400" smtClean="0"/>
              <a:t>5 </a:t>
            </a:r>
            <a:r>
              <a:rPr lang="zh-TW" altLang="en-US" sz="2400" smtClean="0"/>
              <a:t>要學習控制眾多的變數，可經由前人所留下的製作方法或手冊學習。以作餅乾為例，可以將作法寫成食譜，但最後成果卻不一定能完全達到水準。</a:t>
            </a:r>
          </a:p>
          <a:p>
            <a:r>
              <a:rPr lang="zh-TW" altLang="en-US" sz="2400" smtClean="0"/>
              <a:t>（六）製程特性（</a:t>
            </a:r>
            <a:r>
              <a:rPr lang="en-US" altLang="zh-TW" sz="2400" smtClean="0"/>
              <a:t>Process Characterization</a:t>
            </a:r>
            <a:r>
              <a:rPr lang="zh-TW" altLang="en-US" sz="2400" smtClean="0"/>
              <a:t>），又稱知道如何（</a:t>
            </a:r>
            <a:r>
              <a:rPr lang="en-US" altLang="zh-TW" sz="2400" smtClean="0"/>
              <a:t>Know How</a:t>
            </a:r>
            <a:r>
              <a:rPr lang="zh-TW" altLang="en-US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知道如何改變輸入變數以影響輸出結果的不同，可以藉由變數的調整來減低成本或減少輸出結果的變異性。以作餅乾為例，經由一連串的實驗之後，可以得知變數的調整會對餅乾造成何種影響，因此可以做出一定水準的餅乾。</a:t>
            </a:r>
          </a:p>
          <a:p>
            <a:endParaRPr lang="zh-TW" altLang="en-US" sz="24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    </a:t>
            </a:r>
            <a:fld id="{5BB69A23-E2D8-4CF4-8C2A-CDCB303148AD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19353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（七）知道為什麼（</a:t>
            </a:r>
            <a:r>
              <a:rPr lang="en-US" altLang="zh-TW" sz="2400" smtClean="0"/>
              <a:t>Know Why</a:t>
            </a:r>
            <a:r>
              <a:rPr lang="zh-TW" altLang="en-US" sz="2400" smtClean="0"/>
              <a:t>）</a:t>
            </a:r>
            <a:endParaRPr lang="en-US" altLang="zh-TW" sz="2400" smtClean="0"/>
          </a:p>
          <a:p>
            <a:pPr>
              <a:buFontTx/>
              <a:buNone/>
            </a:pPr>
            <a:r>
              <a:rPr lang="zh-TW" altLang="en-US" sz="2400" smtClean="0"/>
              <a:t>    科學模型（</a:t>
            </a:r>
            <a:r>
              <a:rPr lang="en-US" altLang="zh-TW" sz="2400" smtClean="0"/>
              <a:t>scientific model</a:t>
            </a:r>
            <a:r>
              <a:rPr lang="zh-TW" altLang="en-US" sz="2400" smtClean="0"/>
              <a:t>）已經產生，可以藉由電腦處理絕大多數的變數，幾乎所有的內隱知識都已經轉換成外顯知識。從階段</a:t>
            </a:r>
            <a:r>
              <a:rPr lang="en-US" altLang="zh-TW" sz="2400" smtClean="0"/>
              <a:t>6 </a:t>
            </a:r>
            <a:r>
              <a:rPr lang="zh-TW" altLang="en-US" sz="2400" smtClean="0"/>
              <a:t>進展到階段</a:t>
            </a:r>
            <a:r>
              <a:rPr lang="en-US" altLang="zh-TW" sz="2400" smtClean="0"/>
              <a:t>7</a:t>
            </a:r>
            <a:r>
              <a:rPr lang="zh-TW" altLang="en-US" sz="2400" smtClean="0"/>
              <a:t>需找出眾多變數之間的交互作用以建立科學模型。以作餅乾為例，找出變數之間的交互作用，並歸結成科學公式，可以做出近乎完美的餅乾。</a:t>
            </a:r>
          </a:p>
          <a:p>
            <a:r>
              <a:rPr lang="zh-TW" altLang="en-US" sz="2400" smtClean="0"/>
              <a:t>（八）完全的知識（</a:t>
            </a:r>
            <a:r>
              <a:rPr lang="en-US" altLang="zh-TW" sz="2400" smtClean="0"/>
              <a:t>Complete Knowledge</a:t>
            </a:r>
            <a:r>
              <a:rPr lang="zh-TW" altLang="en-US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此階段可能無法到達，因為若要知道所有變數的交互作用，只能無止盡地趨近，而無法真正到達。對組織而言，已不需要知識管理，因為知識管理已經變成組織的一部份，以完美的型態運作，如同未曾有過似的。</a:t>
            </a:r>
          </a:p>
          <a:p>
            <a:endParaRPr lang="zh-TW" altLang="en-US" sz="24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F6C23-F93C-4877-8981-1B4CBF518B8D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0B75D-573B-4DAB-A953-1DB16B25637E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6379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04850" y="1250950"/>
            <a:ext cx="7883525" cy="4889500"/>
          </a:xfrm>
          <a:ln cap="flat"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5E1A6-59B6-4402-B7C0-5D72D2C29C5A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graphicFrame>
        <p:nvGraphicFramePr>
          <p:cNvPr id="2179074" name="Group 2"/>
          <p:cNvGraphicFramePr>
            <a:graphicFrameLocks noGrp="1"/>
          </p:cNvGraphicFramePr>
          <p:nvPr/>
        </p:nvGraphicFramePr>
        <p:xfrm>
          <a:off x="476250" y="1538288"/>
          <a:ext cx="8370888" cy="3521393"/>
        </p:xfrm>
        <a:graphic>
          <a:graphicData uri="http://schemas.openxmlformats.org/drawingml/2006/table">
            <a:tbl>
              <a:tblPr/>
              <a:tblGrid>
                <a:gridCol w="730250"/>
                <a:gridCol w="1276350"/>
                <a:gridCol w="1824038"/>
                <a:gridCol w="4540250"/>
              </a:tblGrid>
              <a:tr h="439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階段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名稱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知識表現形式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以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  <a:cs typeface="Times New Roman" pitchFamily="18" charset="0"/>
                        </a:rPr>
                        <a:t>“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製作咖啡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  <a:cs typeface="Times New Roman" pitchFamily="18" charset="0"/>
                        </a:rPr>
                        <a:t>”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為例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完全忽視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知識不存在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不知道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好咖啡與壞咖啡的差別。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完全人工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主要為內隱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知識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當你嘗過好的咖啡之後，日後再喝到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時可以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認出來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87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自覺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主要為內隱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知識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開始找出咖啡的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好壞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與下列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因素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有關：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濃度、溫度、苦味程度、黏稠度與其他為決因素。另外，開始瞭解一些可以控制的地方：咖啡放入的量、咖啡壺的溫度、沖泡時間長短、咖啡與水的比例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等。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17910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</a:p>
        </p:txBody>
      </p:sp>
      <p:pic>
        <p:nvPicPr>
          <p:cNvPr id="195615" name="Picture 30" descr="j020540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67525" y="5229225"/>
            <a:ext cx="140970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E1DA4-8593-4D88-86BB-0B143249091B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18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0"/>
            <a:ext cx="8982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</a:p>
        </p:txBody>
      </p:sp>
      <p:graphicFrame>
        <p:nvGraphicFramePr>
          <p:cNvPr id="2180099" name="Group 3"/>
          <p:cNvGraphicFramePr>
            <a:graphicFrameLocks noGrp="1"/>
          </p:cNvGraphicFramePr>
          <p:nvPr>
            <p:ph idx="1"/>
          </p:nvPr>
        </p:nvGraphicFramePr>
        <p:xfrm>
          <a:off x="746125" y="1538288"/>
          <a:ext cx="7772400" cy="4179888"/>
        </p:xfrm>
        <a:graphic>
          <a:graphicData uri="http://schemas.openxmlformats.org/drawingml/2006/table">
            <a:tbl>
              <a:tblPr/>
              <a:tblGrid>
                <a:gridCol w="677863"/>
                <a:gridCol w="1185862"/>
                <a:gridCol w="1481138"/>
                <a:gridCol w="4427537"/>
              </a:tblGrid>
              <a:tr h="212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衡量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將發現的知識寫下來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可以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大致分辨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上述因素對咖啡好壞的影響，如：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太苦→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bad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濃度太高→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bad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80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度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-100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度之間→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good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控制平均值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將知識寫下並實際體會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開始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測量影響的因素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：加入咖啡的量、水量、咖啡壺溫度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等。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但是仍然無法測量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“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質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”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的因素，如咖啡強度或苦味。不過通常這些質的因素會和某些可測量的因素有關，如咖啡與水的比例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50AB9-62C2-4DCE-B0F3-08087F24EF4E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218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4763"/>
            <a:ext cx="864076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</a:p>
        </p:txBody>
      </p:sp>
      <p:graphicFrame>
        <p:nvGraphicFramePr>
          <p:cNvPr id="2181123" name="Group 3"/>
          <p:cNvGraphicFramePr>
            <a:graphicFrameLocks noGrp="1"/>
          </p:cNvGraphicFramePr>
          <p:nvPr>
            <p:ph idx="1"/>
          </p:nvPr>
        </p:nvGraphicFramePr>
        <p:xfrm>
          <a:off x="765175" y="1296988"/>
          <a:ext cx="7772400" cy="4300220"/>
        </p:xfrm>
        <a:graphic>
          <a:graphicData uri="http://schemas.openxmlformats.org/drawingml/2006/table">
            <a:tbl>
              <a:tblPr/>
              <a:tblGrid>
                <a:gridCol w="460375"/>
                <a:gridCol w="709613"/>
                <a:gridCol w="1593850"/>
                <a:gridCol w="5008562"/>
              </a:tblGrid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能產生流程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硬體說明書或操作手冊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發展一套製作典型的好咖啡的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方法或秘訣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之後可以依循特定步驟做出在可接受範圍內的好咖啡。通常此方法或秘訣包含：溫度設定、時間長短、每杯的咖啡量等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敘述流程特徵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計量的、實驗出的公式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針對階段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再做改善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，可以針對不同風味的咖啡來調整沖泡方法或秘訣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知道為什麼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程序、方法論、演算法或科學的形式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現在你已經知道泡出好咖啡的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流程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。 你也許能用特定的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公式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將之描述出來，如：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0.56*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咖啡重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+0.12*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水量）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=1.414 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之類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完整的知識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無法達到，但是可以不斷地朝此接近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完美的咖啡我從未喝過；即使喝過，我也不會知道。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我所知道的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只有：好的咖啡喝起來應該是怎麼樣。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29</TotalTime>
  <Words>1091</Words>
  <Application>Microsoft Office PowerPoint</Application>
  <PresentationFormat>如螢幕大小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Arial Unicode MS</vt:lpstr>
      <vt:lpstr>標楷體</vt:lpstr>
      <vt:lpstr>Arial</vt:lpstr>
      <vt:lpstr>Symbol</vt:lpstr>
      <vt:lpstr>Times New Roman</vt:lpstr>
      <vt:lpstr>教學目標</vt:lpstr>
      <vt:lpstr>Bohn’s stages of knowledge growth</vt:lpstr>
      <vt:lpstr>Bohn’s stages of knowledge growth</vt:lpstr>
      <vt:lpstr>Bohn’s stages of knowledge growth</vt:lpstr>
      <vt:lpstr>Bohn’s stages of knowledge growth</vt:lpstr>
      <vt:lpstr>Bohn’s stages of knowledge growth</vt:lpstr>
      <vt:lpstr>Bohn’s stages of knowledge growth</vt:lpstr>
      <vt:lpstr>Bohn’s stages of knowledge growth</vt:lpstr>
      <vt:lpstr>Bohn’s stages of knowledge growth</vt:lpstr>
      <vt:lpstr>Bohn’s stages of knowledge growth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Bohn’s stages of knowledge growth</dc:title>
  <dc:creator>Your User Name</dc:creator>
  <cp:lastModifiedBy>George Lee</cp:lastModifiedBy>
  <cp:revision>2</cp:revision>
  <dcterms:created xsi:type="dcterms:W3CDTF">2010-07-13T14:26:03Z</dcterms:created>
  <dcterms:modified xsi:type="dcterms:W3CDTF">2017-09-12T05:55:07Z</dcterms:modified>
</cp:coreProperties>
</file>